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1"/>
  </p:notesMasterIdLst>
  <p:handoutMasterIdLst>
    <p:handoutMasterId r:id="rId42"/>
  </p:handoutMasterIdLst>
  <p:sldIdLst>
    <p:sldId id="298" r:id="rId4"/>
    <p:sldId id="299" r:id="rId5"/>
    <p:sldId id="301" r:id="rId6"/>
    <p:sldId id="303" r:id="rId7"/>
    <p:sldId id="300" r:id="rId8"/>
    <p:sldId id="304" r:id="rId9"/>
    <p:sldId id="306" r:id="rId10"/>
    <p:sldId id="308" r:id="rId11"/>
    <p:sldId id="307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05" r:id="rId21"/>
    <p:sldId id="317" r:id="rId22"/>
    <p:sldId id="318" r:id="rId23"/>
    <p:sldId id="319" r:id="rId24"/>
    <p:sldId id="320" r:id="rId25"/>
    <p:sldId id="321" r:id="rId26"/>
    <p:sldId id="322" r:id="rId27"/>
    <p:sldId id="323" r:id="rId28"/>
    <p:sldId id="427" r:id="rId29"/>
    <p:sldId id="324" r:id="rId30"/>
    <p:sldId id="428" r:id="rId31"/>
    <p:sldId id="429" r:id="rId32"/>
    <p:sldId id="430" r:id="rId33"/>
    <p:sldId id="431" r:id="rId34"/>
    <p:sldId id="432" r:id="rId35"/>
    <p:sldId id="434" r:id="rId36"/>
    <p:sldId id="435" r:id="rId37"/>
    <p:sldId id="436" r:id="rId38"/>
    <p:sldId id="437" r:id="rId39"/>
    <p:sldId id="438" r:id="rId4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5" autoAdjust="0"/>
    <p:restoredTop sz="9457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4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handoutMaster" Target="handoutMasters/handout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presProps" Target="presProps.xml"/><Relationship Id="rId48" Type="http://schemas.openxmlformats.org/officeDocument/2006/relationships/customXml" Target="../customXml/item3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nda Fretes" userId="3251f339cb56ebd4" providerId="LiveId" clId="{6657D224-F36D-4B66-BA91-7920937A5FEE}"/>
    <pc:docChg chg="undo custSel addSld delSld modSld">
      <pc:chgData name="Nanda Fretes" userId="3251f339cb56ebd4" providerId="LiveId" clId="{6657D224-F36D-4B66-BA91-7920937A5FEE}" dt="2024-07-30T10:20:10.812" v="196" actId="47"/>
      <pc:docMkLst>
        <pc:docMk/>
      </pc:docMkLst>
      <pc:sldChg chg="del">
        <pc:chgData name="Nanda Fretes" userId="3251f339cb56ebd4" providerId="LiveId" clId="{6657D224-F36D-4B66-BA91-7920937A5FEE}" dt="2024-07-30T10:18:43.224" v="84" actId="47"/>
        <pc:sldMkLst>
          <pc:docMk/>
          <pc:sldMk cId="18805137" sldId="302"/>
        </pc:sldMkLst>
      </pc:sldChg>
      <pc:sldChg chg="modSp mod">
        <pc:chgData name="Nanda Fretes" userId="3251f339cb56ebd4" providerId="LiveId" clId="{6657D224-F36D-4B66-BA91-7920937A5FEE}" dt="2024-07-30T10:19:01.295" v="97" actId="20577"/>
        <pc:sldMkLst>
          <pc:docMk/>
          <pc:sldMk cId="1288845087" sldId="303"/>
        </pc:sldMkLst>
        <pc:spChg chg="mod">
          <ac:chgData name="Nanda Fretes" userId="3251f339cb56ebd4" providerId="LiveId" clId="{6657D224-F36D-4B66-BA91-7920937A5FEE}" dt="2024-07-30T10:19:01.295" v="97" actId="20577"/>
          <ac:spMkLst>
            <pc:docMk/>
            <pc:sldMk cId="1288845087" sldId="303"/>
            <ac:spMk id="3" creationId="{C0A755BB-861B-B81A-FAB8-DFAA33EA70FB}"/>
          </ac:spMkLst>
        </pc:spChg>
      </pc:sldChg>
      <pc:sldChg chg="modSp mod">
        <pc:chgData name="Nanda Fretes" userId="3251f339cb56ebd4" providerId="LiveId" clId="{6657D224-F36D-4B66-BA91-7920937A5FEE}" dt="2024-07-30T10:19:56.285" v="195" actId="20577"/>
        <pc:sldMkLst>
          <pc:docMk/>
          <pc:sldMk cId="3897372985" sldId="306"/>
        </pc:sldMkLst>
        <pc:spChg chg="mod">
          <ac:chgData name="Nanda Fretes" userId="3251f339cb56ebd4" providerId="LiveId" clId="{6657D224-F36D-4B66-BA91-7920937A5FEE}" dt="2024-07-30T10:19:56.285" v="195" actId="20577"/>
          <ac:spMkLst>
            <pc:docMk/>
            <pc:sldMk cId="3897372985" sldId="306"/>
            <ac:spMk id="2" creationId="{DF8CA322-7D55-38B8-3B73-BF3A61B019DF}"/>
          </ac:spMkLst>
        </pc:spChg>
      </pc:sldChg>
      <pc:sldChg chg="addSp delSp modSp add del mod">
        <pc:chgData name="Nanda Fretes" userId="3251f339cb56ebd4" providerId="LiveId" clId="{6657D224-F36D-4B66-BA91-7920937A5FEE}" dt="2024-07-29T01:30:50.984" v="38" actId="47"/>
        <pc:sldMkLst>
          <pc:docMk/>
          <pc:sldMk cId="3065016161" sldId="433"/>
        </pc:sldMkLst>
        <pc:spChg chg="mod">
          <ac:chgData name="Nanda Fretes" userId="3251f339cb56ebd4" providerId="LiveId" clId="{6657D224-F36D-4B66-BA91-7920937A5FEE}" dt="2024-07-29T01:27:23.337" v="16" actId="20577"/>
          <ac:spMkLst>
            <pc:docMk/>
            <pc:sldMk cId="3065016161" sldId="433"/>
            <ac:spMk id="4" creationId="{7B18312A-4AF4-E04C-626C-E1985347562F}"/>
          </ac:spMkLst>
        </pc:spChg>
        <pc:picChg chg="add del">
          <ac:chgData name="Nanda Fretes" userId="3251f339cb56ebd4" providerId="LiveId" clId="{6657D224-F36D-4B66-BA91-7920937A5FEE}" dt="2024-07-29T01:26:59.153" v="2" actId="22"/>
          <ac:picMkLst>
            <pc:docMk/>
            <pc:sldMk cId="3065016161" sldId="433"/>
            <ac:picMk id="3" creationId="{A6CDE401-B12B-5725-6A15-ED0E73635322}"/>
          </ac:picMkLst>
        </pc:picChg>
        <pc:picChg chg="add mod">
          <ac:chgData name="Nanda Fretes" userId="3251f339cb56ebd4" providerId="LiveId" clId="{6657D224-F36D-4B66-BA91-7920937A5FEE}" dt="2024-07-29T01:27:16.296" v="9" actId="1076"/>
          <ac:picMkLst>
            <pc:docMk/>
            <pc:sldMk cId="3065016161" sldId="433"/>
            <ac:picMk id="8" creationId="{300BCC71-4140-E669-F882-46F44FBC2295}"/>
          </ac:picMkLst>
        </pc:picChg>
      </pc:sldChg>
      <pc:sldChg chg="addSp delSp modSp add mod">
        <pc:chgData name="Nanda Fretes" userId="3251f339cb56ebd4" providerId="LiveId" clId="{6657D224-F36D-4B66-BA91-7920937A5FEE}" dt="2024-07-29T01:30:10.805" v="34" actId="20577"/>
        <pc:sldMkLst>
          <pc:docMk/>
          <pc:sldMk cId="1884976490" sldId="434"/>
        </pc:sldMkLst>
        <pc:spChg chg="mod">
          <ac:chgData name="Nanda Fretes" userId="3251f339cb56ebd4" providerId="LiveId" clId="{6657D224-F36D-4B66-BA91-7920937A5FEE}" dt="2024-07-29T01:30:10.805" v="34" actId="20577"/>
          <ac:spMkLst>
            <pc:docMk/>
            <pc:sldMk cId="1884976490" sldId="434"/>
            <ac:spMk id="4" creationId="{7B18312A-4AF4-E04C-626C-E1985347562F}"/>
          </ac:spMkLst>
        </pc:spChg>
        <pc:picChg chg="add del">
          <ac:chgData name="Nanda Fretes" userId="3251f339cb56ebd4" providerId="LiveId" clId="{6657D224-F36D-4B66-BA91-7920937A5FEE}" dt="2024-07-29T01:27:51.312" v="20" actId="22"/>
          <ac:picMkLst>
            <pc:docMk/>
            <pc:sldMk cId="1884976490" sldId="434"/>
            <ac:picMk id="3" creationId="{8EDC4013-D337-8A35-FE43-381B99D765A5}"/>
          </ac:picMkLst>
        </pc:picChg>
        <pc:picChg chg="mod modCrop">
          <ac:chgData name="Nanda Fretes" userId="3251f339cb56ebd4" providerId="LiveId" clId="{6657D224-F36D-4B66-BA91-7920937A5FEE}" dt="2024-07-29T01:30:01.545" v="32" actId="732"/>
          <ac:picMkLst>
            <pc:docMk/>
            <pc:sldMk cId="1884976490" sldId="434"/>
            <ac:picMk id="8" creationId="{300BCC71-4140-E669-F882-46F44FBC2295}"/>
          </ac:picMkLst>
        </pc:picChg>
        <pc:picChg chg="add mod">
          <ac:chgData name="Nanda Fretes" userId="3251f339cb56ebd4" providerId="LiveId" clId="{6657D224-F36D-4B66-BA91-7920937A5FEE}" dt="2024-07-29T01:30:05.965" v="33" actId="1076"/>
          <ac:picMkLst>
            <pc:docMk/>
            <pc:sldMk cId="1884976490" sldId="434"/>
            <ac:picMk id="10" creationId="{47F1844C-41DE-C79A-9F85-34202AC46B92}"/>
          </ac:picMkLst>
        </pc:picChg>
      </pc:sldChg>
      <pc:sldChg chg="addSp delSp modSp add mod chgLayout">
        <pc:chgData name="Nanda Fretes" userId="3251f339cb56ebd4" providerId="LiveId" clId="{6657D224-F36D-4B66-BA91-7920937A5FEE}" dt="2024-07-29T01:31:28.174" v="43" actId="6264"/>
        <pc:sldMkLst>
          <pc:docMk/>
          <pc:sldMk cId="795365667" sldId="435"/>
        </pc:sldMkLst>
        <pc:spChg chg="mod">
          <ac:chgData name="Nanda Fretes" userId="3251f339cb56ebd4" providerId="LiveId" clId="{6657D224-F36D-4B66-BA91-7920937A5FEE}" dt="2024-07-29T01:31:05.006" v="39" actId="14100"/>
          <ac:spMkLst>
            <pc:docMk/>
            <pc:sldMk cId="795365667" sldId="435"/>
            <ac:spMk id="4" creationId="{7B18312A-4AF4-E04C-626C-E1985347562F}"/>
          </ac:spMkLst>
        </pc:spChg>
        <pc:spChg chg="add del mod">
          <ac:chgData name="Nanda Fretes" userId="3251f339cb56ebd4" providerId="LiveId" clId="{6657D224-F36D-4B66-BA91-7920937A5FEE}" dt="2024-07-29T01:31:28.174" v="43" actId="6264"/>
          <ac:spMkLst>
            <pc:docMk/>
            <pc:sldMk cId="795365667" sldId="435"/>
            <ac:spMk id="5" creationId="{D0AF4CC6-D9B8-85C8-045F-72162651D263}"/>
          </ac:spMkLst>
        </pc:spChg>
        <pc:spChg chg="mod ord">
          <ac:chgData name="Nanda Fretes" userId="3251f339cb56ebd4" providerId="LiveId" clId="{6657D224-F36D-4B66-BA91-7920937A5FEE}" dt="2024-07-29T01:31:28.174" v="43" actId="6264"/>
          <ac:spMkLst>
            <pc:docMk/>
            <pc:sldMk cId="795365667" sldId="435"/>
            <ac:spMk id="6" creationId="{C8EE2807-ED8D-ACC5-33DD-EDB7A0C3125C}"/>
          </ac:spMkLst>
        </pc:spChg>
        <pc:spChg chg="mod ord">
          <ac:chgData name="Nanda Fretes" userId="3251f339cb56ebd4" providerId="LiveId" clId="{6657D224-F36D-4B66-BA91-7920937A5FEE}" dt="2024-07-29T01:31:28.174" v="43" actId="6264"/>
          <ac:spMkLst>
            <pc:docMk/>
            <pc:sldMk cId="795365667" sldId="435"/>
            <ac:spMk id="7" creationId="{8AC82EC1-9CD3-3228-899C-71B4EE45CD7E}"/>
          </ac:spMkLst>
        </pc:spChg>
        <pc:spChg chg="add del mod">
          <ac:chgData name="Nanda Fretes" userId="3251f339cb56ebd4" providerId="LiveId" clId="{6657D224-F36D-4B66-BA91-7920937A5FEE}" dt="2024-07-29T01:31:28.174" v="43" actId="6264"/>
          <ac:spMkLst>
            <pc:docMk/>
            <pc:sldMk cId="795365667" sldId="435"/>
            <ac:spMk id="11" creationId="{B69D58AB-5F0F-F2F6-4F58-DF61115E9910}"/>
          </ac:spMkLst>
        </pc:spChg>
        <pc:picChg chg="add mod">
          <ac:chgData name="Nanda Fretes" userId="3251f339cb56ebd4" providerId="LiveId" clId="{6657D224-F36D-4B66-BA91-7920937A5FEE}" dt="2024-07-29T01:31:22.733" v="41" actId="1076"/>
          <ac:picMkLst>
            <pc:docMk/>
            <pc:sldMk cId="795365667" sldId="435"/>
            <ac:picMk id="3" creationId="{96B5D3CB-092F-6B19-037F-23E5EB10319B}"/>
          </ac:picMkLst>
        </pc:picChg>
        <pc:picChg chg="mod modCrop">
          <ac:chgData name="Nanda Fretes" userId="3251f339cb56ebd4" providerId="LiveId" clId="{6657D224-F36D-4B66-BA91-7920937A5FEE}" dt="2024-07-29T01:31:18.433" v="40" actId="1076"/>
          <ac:picMkLst>
            <pc:docMk/>
            <pc:sldMk cId="795365667" sldId="435"/>
            <ac:picMk id="8" creationId="{300BCC71-4140-E669-F882-46F44FBC2295}"/>
          </ac:picMkLst>
        </pc:picChg>
        <pc:picChg chg="del">
          <ac:chgData name="Nanda Fretes" userId="3251f339cb56ebd4" providerId="LiveId" clId="{6657D224-F36D-4B66-BA91-7920937A5FEE}" dt="2024-07-29T01:29:29.028" v="25" actId="478"/>
          <ac:picMkLst>
            <pc:docMk/>
            <pc:sldMk cId="795365667" sldId="435"/>
            <ac:picMk id="10" creationId="{47F1844C-41DE-C79A-9F85-34202AC46B92}"/>
          </ac:picMkLst>
        </pc:picChg>
      </pc:sldChg>
      <pc:sldChg chg="add">
        <pc:chgData name="Nanda Fretes" userId="3251f339cb56ebd4" providerId="LiveId" clId="{6657D224-F36D-4B66-BA91-7920937A5FEE}" dt="2024-07-29T01:31:40.236" v="44" actId="2890"/>
        <pc:sldMkLst>
          <pc:docMk/>
          <pc:sldMk cId="761289057" sldId="436"/>
        </pc:sldMkLst>
      </pc:sldChg>
      <pc:sldChg chg="addSp delSp modSp add mod">
        <pc:chgData name="Nanda Fretes" userId="3251f339cb56ebd4" providerId="LiveId" clId="{6657D224-F36D-4B66-BA91-7920937A5FEE}" dt="2024-07-29T01:33:05.674" v="74" actId="1076"/>
        <pc:sldMkLst>
          <pc:docMk/>
          <pc:sldMk cId="2327057529" sldId="437"/>
        </pc:sldMkLst>
        <pc:spChg chg="mod">
          <ac:chgData name="Nanda Fretes" userId="3251f339cb56ebd4" providerId="LiveId" clId="{6657D224-F36D-4B66-BA91-7920937A5FEE}" dt="2024-07-29T01:32:56.690" v="72" actId="20577"/>
          <ac:spMkLst>
            <pc:docMk/>
            <pc:sldMk cId="2327057529" sldId="437"/>
            <ac:spMk id="4" creationId="{7B18312A-4AF4-E04C-626C-E1985347562F}"/>
          </ac:spMkLst>
        </pc:spChg>
        <pc:picChg chg="del">
          <ac:chgData name="Nanda Fretes" userId="3251f339cb56ebd4" providerId="LiveId" clId="{6657D224-F36D-4B66-BA91-7920937A5FEE}" dt="2024-07-29T01:32:16.342" v="46" actId="478"/>
          <ac:picMkLst>
            <pc:docMk/>
            <pc:sldMk cId="2327057529" sldId="437"/>
            <ac:picMk id="3" creationId="{96B5D3CB-092F-6B19-037F-23E5EB10319B}"/>
          </ac:picMkLst>
        </pc:picChg>
        <pc:picChg chg="add del">
          <ac:chgData name="Nanda Fretes" userId="3251f339cb56ebd4" providerId="LiveId" clId="{6657D224-F36D-4B66-BA91-7920937A5FEE}" dt="2024-07-29T01:32:21.616" v="50" actId="22"/>
          <ac:picMkLst>
            <pc:docMk/>
            <pc:sldMk cId="2327057529" sldId="437"/>
            <ac:picMk id="5" creationId="{95480016-C3B5-4306-D79D-F684969B5268}"/>
          </ac:picMkLst>
        </pc:picChg>
        <pc:picChg chg="del mod">
          <ac:chgData name="Nanda Fretes" userId="3251f339cb56ebd4" providerId="LiveId" clId="{6657D224-F36D-4B66-BA91-7920937A5FEE}" dt="2024-07-29T01:32:19.403" v="48" actId="478"/>
          <ac:picMkLst>
            <pc:docMk/>
            <pc:sldMk cId="2327057529" sldId="437"/>
            <ac:picMk id="8" creationId="{300BCC71-4140-E669-F882-46F44FBC2295}"/>
          </ac:picMkLst>
        </pc:picChg>
        <pc:picChg chg="add mod">
          <ac:chgData name="Nanda Fretes" userId="3251f339cb56ebd4" providerId="LiveId" clId="{6657D224-F36D-4B66-BA91-7920937A5FEE}" dt="2024-07-29T01:33:05.674" v="74" actId="1076"/>
          <ac:picMkLst>
            <pc:docMk/>
            <pc:sldMk cId="2327057529" sldId="437"/>
            <ac:picMk id="11" creationId="{0E911E13-80F8-629E-2879-1DB2B5AD3E7E}"/>
          </ac:picMkLst>
        </pc:picChg>
      </pc:sldChg>
      <pc:sldChg chg="addSp delSp modSp add mod">
        <pc:chgData name="Nanda Fretes" userId="3251f339cb56ebd4" providerId="LiveId" clId="{6657D224-F36D-4B66-BA91-7920937A5FEE}" dt="2024-07-29T01:33:57.041" v="82" actId="1076"/>
        <pc:sldMkLst>
          <pc:docMk/>
          <pc:sldMk cId="1432606752" sldId="438"/>
        </pc:sldMkLst>
        <pc:spChg chg="mod">
          <ac:chgData name="Nanda Fretes" userId="3251f339cb56ebd4" providerId="LiveId" clId="{6657D224-F36D-4B66-BA91-7920937A5FEE}" dt="2024-07-29T01:33:51.842" v="80" actId="1076"/>
          <ac:spMkLst>
            <pc:docMk/>
            <pc:sldMk cId="1432606752" sldId="438"/>
            <ac:spMk id="4" creationId="{7B18312A-4AF4-E04C-626C-E1985347562F}"/>
          </ac:spMkLst>
        </pc:spChg>
        <pc:picChg chg="add mod">
          <ac:chgData name="Nanda Fretes" userId="3251f339cb56ebd4" providerId="LiveId" clId="{6657D224-F36D-4B66-BA91-7920937A5FEE}" dt="2024-07-29T01:33:57.041" v="82" actId="1076"/>
          <ac:picMkLst>
            <pc:docMk/>
            <pc:sldMk cId="1432606752" sldId="438"/>
            <ac:picMk id="3" creationId="{09C98CAA-6866-9BB8-AE28-6A0D58BDEF77}"/>
          </ac:picMkLst>
        </pc:picChg>
        <pc:picChg chg="del">
          <ac:chgData name="Nanda Fretes" userId="3251f339cb56ebd4" providerId="LiveId" clId="{6657D224-F36D-4B66-BA91-7920937A5FEE}" dt="2024-07-29T01:33:38.139" v="76" actId="478"/>
          <ac:picMkLst>
            <pc:docMk/>
            <pc:sldMk cId="1432606752" sldId="438"/>
            <ac:picMk id="11" creationId="{0E911E13-80F8-629E-2879-1DB2B5AD3E7E}"/>
          </ac:picMkLst>
        </pc:picChg>
      </pc:sldChg>
      <pc:sldChg chg="add del">
        <pc:chgData name="Nanda Fretes" userId="3251f339cb56ebd4" providerId="LiveId" clId="{6657D224-F36D-4B66-BA91-7920937A5FEE}" dt="2024-07-30T10:20:10.812" v="196" actId="47"/>
        <pc:sldMkLst>
          <pc:docMk/>
          <pc:sldMk cId="4193296426" sldId="43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696519-77A5-42E9-9F7C-68841B76CE9F}" type="datetime1">
              <a:rPr lang="pt-BR" smtClean="0"/>
              <a:t>30/07/2024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01C0E-6041-40BD-877C-FB9FBD0CE1C9}" type="datetime1">
              <a:rPr lang="pt-BR" smtClean="0"/>
              <a:pPr/>
              <a:t>30/07/2024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Editar estilos de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012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URSOS GRATUITOS da Escola SENAI &quot;Roberto Mange&quot; - Campinas/SP - Produtor -  Eventos e Conteúdos na Sympla">
            <a:extLst>
              <a:ext uri="{FF2B5EF4-FFF2-40B4-BE49-F238E27FC236}">
                <a16:creationId xmlns:a16="http://schemas.microsoft.com/office/drawing/2014/main" id="{16761DF4-141B-3F07-1F9F-4D5E11D676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79408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lnSpc>
                <a:spcPct val="120000"/>
              </a:lnSpc>
              <a:defRPr lang="en-ZA" sz="4400" b="1" spc="-300" dirty="0"/>
            </a:lvl1pPr>
          </a:lstStyle>
          <a:p>
            <a:pPr lvl="0" algn="r" rtl="0"/>
            <a:r>
              <a:rPr lang="pt-BR" dirty="0"/>
              <a:t>Clique para editar o 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BR" dirty="0"/>
              <a:t>Prof. Fernanda Fretes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3" name="Espaço Reservado para Texto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dirty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89B99-6262-4395-BAB3-D6B9937502B1}" type="datetime1">
              <a:rPr lang="pt-BR" smtClean="0"/>
              <a:t>30/07/2024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66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defRPr sz="42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Editar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rtlCol="0"/>
          <a:lstStyle>
            <a:lvl1pPr algn="l">
              <a:defRPr sz="39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mparação à Esquerda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2" name="Espaço Reservado para Comparação à Esquerda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8" name="Espaço reservado para texto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dirty="0"/>
              <a:t>Insira sua legenda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dirty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dirty="0"/>
              <a:t>Obrigado</a:t>
            </a:r>
          </a:p>
        </p:txBody>
      </p:sp>
      <p:sp>
        <p:nvSpPr>
          <p:cNvPr id="9" name="Espaço Reservado para Texto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Nome completo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Número do telefone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lnSpc>
                <a:spcPct val="70000"/>
              </a:lnSpc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Contato por </a:t>
            </a:r>
            <a:r>
              <a:rPr lang="pt-BR" dirty="0" err="1"/>
              <a:t>Email</a:t>
            </a:r>
            <a:r>
              <a:rPr lang="pt-BR" dirty="0"/>
              <a:t> ou Mídia Social</a:t>
            </a:r>
          </a:p>
        </p:txBody>
      </p:sp>
      <p:sp>
        <p:nvSpPr>
          <p:cNvPr id="12" name="Espaço Reservado para Texto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Site da empresa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Texto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1" name="Forma livre: Forma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dirty="0"/>
              <a:t>Editar estilos de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 dirty="0"/>
              <a:t>Prof. Fernanda Fretes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logo-senai-cor-1 - Anprotec">
            <a:extLst>
              <a:ext uri="{FF2B5EF4-FFF2-40B4-BE49-F238E27FC236}">
                <a16:creationId xmlns:a16="http://schemas.microsoft.com/office/drawing/2014/main" id="{30CF8760-3FE1-6CA4-F9C9-46E50B06CF9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93" b="21264"/>
          <a:stretch/>
        </p:blipFill>
        <p:spPr bwMode="auto">
          <a:xfrm>
            <a:off x="9780101" y="6116109"/>
            <a:ext cx="2411897" cy="743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6" r:id="rId3"/>
    <p:sldLayoutId id="2147483659" r:id="rId4"/>
    <p:sldLayoutId id="2147483660" r:id="rId5"/>
    <p:sldLayoutId id="2147483664" r:id="rId6"/>
    <p:sldLayoutId id="2147483650" r:id="rId7"/>
    <p:sldLayoutId id="2147483652" r:id="rId8"/>
    <p:sldLayoutId id="2147483656" r:id="rId9"/>
    <p:sldLayoutId id="2147483657" r:id="rId10"/>
    <p:sldLayoutId id="2147483654" r:id="rId11"/>
    <p:sldLayoutId id="2147483655" r:id="rId12"/>
    <p:sldLayoutId id="2147483667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ola e Faculdade de Tecnologia SENAI “Roberto Mange” e Núcleo de Inovação  e Design SENAI “Roberto Mange” | Semana Municipal de Ciência e Tecnologia  de Campinas">
            <a:extLst>
              <a:ext uri="{FF2B5EF4-FFF2-40B4-BE49-F238E27FC236}">
                <a16:creationId xmlns:a16="http://schemas.microsoft.com/office/drawing/2014/main" id="{C11072DF-7E4B-23D7-F0BF-835E4E141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4645"/>
            <a:ext cx="12344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2811053"/>
            <a:ext cx="8991600" cy="1261295"/>
          </a:xfrm>
        </p:spPr>
        <p:txBody>
          <a:bodyPr rtlCol="0"/>
          <a:lstStyle/>
          <a:p>
            <a:pPr rtl="0">
              <a:lnSpc>
                <a:spcPct val="90000"/>
              </a:lnSpc>
            </a:pPr>
            <a:r>
              <a:rPr lang="pt-BR" sz="6000" dirty="0"/>
              <a:t>Programação </a:t>
            </a:r>
            <a:r>
              <a:rPr lang="pt-BR" sz="6000" dirty="0" err="1"/>
              <a:t>FrontEnd</a:t>
            </a:r>
            <a:endParaRPr lang="pt-BR" sz="6000" dirty="0"/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rgbClr val="C00000">
              <a:alpha val="80000"/>
            </a:srgbClr>
          </a:solidFill>
        </p:spPr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10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7863C9F7-F001-A8AE-78F7-113B0DFF73F0}"/>
              </a:ext>
            </a:extLst>
          </p:cNvPr>
          <p:cNvSpPr txBox="1">
            <a:spLocks/>
          </p:cNvSpPr>
          <p:nvPr/>
        </p:nvSpPr>
        <p:spPr>
          <a:xfrm>
            <a:off x="1443740" y="673965"/>
            <a:ext cx="9144000" cy="5043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0" dirty="0">
                <a:solidFill>
                  <a:srgbClr val="C00000"/>
                </a:solidFill>
                <a:effectLst/>
              </a:rPr>
              <a:t>1) Aprendizagem</a:t>
            </a:r>
          </a:p>
          <a:p>
            <a:endParaRPr lang="pt-BR" b="0" dirty="0">
              <a:effectLst/>
            </a:endParaRPr>
          </a:p>
          <a:p>
            <a:pPr algn="ctr"/>
            <a:r>
              <a:rPr lang="pt-BR" b="0" dirty="0">
                <a:effectLst/>
              </a:rPr>
              <a:t>Seus usuários conseguem cumprir tarefas básicas no seu Site/ aplicação logo na primeira vez que eles acessam</a:t>
            </a:r>
          </a:p>
        </p:txBody>
      </p:sp>
    </p:spTree>
    <p:extLst>
      <p:ext uri="{BB962C8B-B14F-4D97-AF65-F5344CB8AC3E}">
        <p14:creationId xmlns:p14="http://schemas.microsoft.com/office/powerpoint/2010/main" val="34422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11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24AEC82-1791-06CE-DDA0-F0721C87CB26}"/>
              </a:ext>
            </a:extLst>
          </p:cNvPr>
          <p:cNvSpPr txBox="1">
            <a:spLocks/>
          </p:cNvSpPr>
          <p:nvPr/>
        </p:nvSpPr>
        <p:spPr>
          <a:xfrm>
            <a:off x="1443740" y="673965"/>
            <a:ext cx="9144000" cy="5043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0" dirty="0">
                <a:solidFill>
                  <a:srgbClr val="C00000"/>
                </a:solidFill>
                <a:effectLst/>
              </a:rPr>
              <a:t>2) Eficiência</a:t>
            </a:r>
          </a:p>
          <a:p>
            <a:endParaRPr lang="pt-BR" b="0" dirty="0">
              <a:effectLst/>
            </a:endParaRPr>
          </a:p>
          <a:p>
            <a:pPr algn="ctr"/>
            <a:r>
              <a:rPr lang="pt-BR" b="0" dirty="0">
                <a:effectLst/>
              </a:rPr>
              <a:t>Agora que eles já aprenderam a usar seu produto, eles conseguem fazer isso com rapidez?</a:t>
            </a:r>
          </a:p>
        </p:txBody>
      </p:sp>
    </p:spTree>
    <p:extLst>
      <p:ext uri="{BB962C8B-B14F-4D97-AF65-F5344CB8AC3E}">
        <p14:creationId xmlns:p14="http://schemas.microsoft.com/office/powerpoint/2010/main" val="4237605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12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547CC537-0496-BF0B-A3A5-894459439E85}"/>
              </a:ext>
            </a:extLst>
          </p:cNvPr>
          <p:cNvSpPr txBox="1">
            <a:spLocks/>
          </p:cNvSpPr>
          <p:nvPr/>
        </p:nvSpPr>
        <p:spPr>
          <a:xfrm>
            <a:off x="1074286" y="997237"/>
            <a:ext cx="8052954" cy="4248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0" dirty="0">
                <a:solidFill>
                  <a:srgbClr val="C00000"/>
                </a:solidFill>
                <a:effectLst/>
              </a:rPr>
              <a:t>3) Memorabilidade</a:t>
            </a:r>
          </a:p>
          <a:p>
            <a:endParaRPr lang="pt-BR" sz="1500" b="0" dirty="0">
              <a:solidFill>
                <a:srgbClr val="C00000"/>
              </a:solidFill>
              <a:effectLst/>
            </a:endParaRPr>
          </a:p>
          <a:p>
            <a:endParaRPr lang="pt-BR" sz="1500" b="0" dirty="0">
              <a:solidFill>
                <a:srgbClr val="C00000"/>
              </a:solidFill>
              <a:effectLst/>
            </a:endParaRPr>
          </a:p>
          <a:p>
            <a:endParaRPr lang="pt-BR" sz="1500" b="0" dirty="0">
              <a:solidFill>
                <a:srgbClr val="C00000"/>
              </a:solidFill>
              <a:effectLst/>
            </a:endParaRPr>
          </a:p>
          <a:p>
            <a:pPr algn="ctr"/>
            <a:r>
              <a:rPr lang="pt-BR" b="0" dirty="0">
                <a:effectLst/>
              </a:rPr>
              <a:t>Eles conseguem se lembrar como devem usar o seu site ou app depois de passar algum tempo sem acessar?</a:t>
            </a:r>
          </a:p>
        </p:txBody>
      </p:sp>
      <p:pic>
        <p:nvPicPr>
          <p:cNvPr id="4" name="Picture 2" descr="Cérebro Velho E Perda De Memória Royalty Free SVG, Cliparts, Vetores, e  Ilustrações Stock. Image 91231209">
            <a:extLst>
              <a:ext uri="{FF2B5EF4-FFF2-40B4-BE49-F238E27FC236}">
                <a16:creationId xmlns:a16="http://schemas.microsoft.com/office/drawing/2014/main" id="{BD2F7942-1029-EB29-66D0-3CE7C10DB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6956" y="2661226"/>
            <a:ext cx="3065029" cy="306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014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13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95157-BEB4-4F93-F354-DC3F45112F97}"/>
              </a:ext>
            </a:extLst>
          </p:cNvPr>
          <p:cNvSpPr txBox="1">
            <a:spLocks/>
          </p:cNvSpPr>
          <p:nvPr/>
        </p:nvSpPr>
        <p:spPr>
          <a:xfrm>
            <a:off x="5282498" y="1331566"/>
            <a:ext cx="6170593" cy="46548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0" dirty="0">
                <a:solidFill>
                  <a:srgbClr val="C00000"/>
                </a:solidFill>
                <a:effectLst/>
              </a:rPr>
              <a:t>4) Prevenção de Erros</a:t>
            </a:r>
          </a:p>
          <a:p>
            <a:endParaRPr lang="pt-BR" sz="6600" b="0" dirty="0">
              <a:solidFill>
                <a:srgbClr val="C00000"/>
              </a:solidFill>
              <a:effectLst/>
            </a:endParaRPr>
          </a:p>
          <a:p>
            <a:r>
              <a:rPr lang="pt-BR" b="0" dirty="0">
                <a:effectLst/>
              </a:rPr>
              <a:t>A usabilidade do seu produto é tão boa que </a:t>
            </a:r>
            <a:r>
              <a:rPr lang="pt-BR" dirty="0">
                <a:effectLst/>
              </a:rPr>
              <a:t>evita</a:t>
            </a:r>
            <a:r>
              <a:rPr lang="pt-BR" b="0" dirty="0">
                <a:effectLst/>
              </a:rPr>
              <a:t> que  seus usuários </a:t>
            </a:r>
            <a:r>
              <a:rPr lang="pt-BR" dirty="0">
                <a:effectLst/>
              </a:rPr>
              <a:t>comentam erros </a:t>
            </a:r>
            <a:r>
              <a:rPr lang="pt-BR" b="0" dirty="0">
                <a:effectLst/>
              </a:rPr>
              <a:t>ou, pelo menos, ajuda - os a desfazer um erro facilmente?</a:t>
            </a:r>
          </a:p>
        </p:txBody>
      </p:sp>
      <p:pic>
        <p:nvPicPr>
          <p:cNvPr id="5" name="Picture 2" descr="O seu usuário está perdido ?">
            <a:extLst>
              <a:ext uri="{FF2B5EF4-FFF2-40B4-BE49-F238E27FC236}">
                <a16:creationId xmlns:a16="http://schemas.microsoft.com/office/drawing/2014/main" id="{0FFFE1A0-490C-EDE7-2F10-23A3831B9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09" y="2198124"/>
            <a:ext cx="4076896" cy="274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7574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14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9FC09C71-A74D-0FA8-67EC-97F43D19DB68}"/>
              </a:ext>
            </a:extLst>
          </p:cNvPr>
          <p:cNvSpPr txBox="1">
            <a:spLocks/>
          </p:cNvSpPr>
          <p:nvPr/>
        </p:nvSpPr>
        <p:spPr>
          <a:xfrm>
            <a:off x="590425" y="871537"/>
            <a:ext cx="6244484" cy="4753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5) Satisfação</a:t>
            </a:r>
          </a:p>
          <a:p>
            <a:pPr>
              <a:lnSpc>
                <a:spcPct val="100000"/>
              </a:lnSpc>
            </a:pPr>
            <a:endParaRPr lang="pt-BR" sz="1900" b="0" dirty="0">
              <a:solidFill>
                <a:srgbClr val="C00000"/>
              </a:solidFill>
              <a:effectLst/>
            </a:endParaRPr>
          </a:p>
          <a:p>
            <a:r>
              <a:rPr lang="pt-BR" b="0" dirty="0">
                <a:effectLst/>
              </a:rPr>
              <a:t>É gostoso acessar seu site? Seu usuário se sente feliz por que consegue fazer tudo aquilo que ele precisa?</a:t>
            </a:r>
          </a:p>
        </p:txBody>
      </p:sp>
      <p:pic>
        <p:nvPicPr>
          <p:cNvPr id="4" name="Picture 2" descr="7 estratégias comprovadas para aumentar a satisfação do cliente">
            <a:extLst>
              <a:ext uri="{FF2B5EF4-FFF2-40B4-BE49-F238E27FC236}">
                <a16:creationId xmlns:a16="http://schemas.microsoft.com/office/drawing/2014/main" id="{20B7A098-0D0D-0979-2BC8-87F43E17D5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919" y="1383245"/>
            <a:ext cx="5444496" cy="3631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5841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15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1DBFD5D-D1F8-2CA3-79FD-093D047F446E}"/>
              </a:ext>
            </a:extLst>
          </p:cNvPr>
          <p:cNvSpPr txBox="1">
            <a:spLocks/>
          </p:cNvSpPr>
          <p:nvPr/>
        </p:nvSpPr>
        <p:spPr>
          <a:xfrm>
            <a:off x="574968" y="873068"/>
            <a:ext cx="10603105" cy="4873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Exemplo:</a:t>
            </a:r>
            <a:endParaRPr lang="pt-BR" sz="2400" b="0" dirty="0">
              <a:solidFill>
                <a:srgbClr val="C00000"/>
              </a:solidFill>
              <a:effectLst/>
            </a:endParaRPr>
          </a:p>
          <a:p>
            <a:r>
              <a:rPr lang="pt-BR" sz="2400" b="0" dirty="0">
                <a:effectLst/>
              </a:rPr>
              <a:t>É janeiro, resolvi fazer a famosa dieta para emagrecer. Para acompanhar esse progresso comprei uma balança simples. </a:t>
            </a:r>
          </a:p>
          <a:p>
            <a:endParaRPr lang="pt-BR" sz="2400" b="0" dirty="0">
              <a:effectLst/>
            </a:endParaRPr>
          </a:p>
          <a:p>
            <a:r>
              <a:rPr lang="pt-BR" sz="2400" b="0" dirty="0">
                <a:effectLst/>
              </a:rPr>
              <a:t>Para acompanhar a evolução todas as segundas me pesava.</a:t>
            </a:r>
          </a:p>
          <a:p>
            <a:r>
              <a:rPr lang="pt-BR" sz="2400" b="0" dirty="0">
                <a:effectLst/>
              </a:rPr>
              <a:t> </a:t>
            </a:r>
          </a:p>
          <a:p>
            <a:r>
              <a:rPr lang="pt-BR" sz="2400" b="0" dirty="0">
                <a:effectLst/>
              </a:rPr>
              <a:t>Consegui usar com facilidade? (aprendizagem)</a:t>
            </a:r>
          </a:p>
          <a:p>
            <a:r>
              <a:rPr lang="pt-BR" sz="2400" b="0" dirty="0">
                <a:effectLst/>
              </a:rPr>
              <a:t>A balança mostrava meu peso? (eficiência)</a:t>
            </a:r>
          </a:p>
          <a:p>
            <a:r>
              <a:rPr lang="pt-BR" sz="2400" b="0" dirty="0">
                <a:effectLst/>
              </a:rPr>
              <a:t>Na semana seguinte consegui lembrar como se usa? (Memorabilidade) </a:t>
            </a:r>
          </a:p>
          <a:p>
            <a:r>
              <a:rPr lang="pt-BR" sz="2400" b="0" dirty="0">
                <a:effectLst/>
              </a:rPr>
              <a:t>Existiu alguma chance de eu errar de como conseguir chegar no meu objetivo? </a:t>
            </a:r>
          </a:p>
          <a:p>
            <a:r>
              <a:rPr lang="pt-BR" sz="2400" b="0" dirty="0">
                <a:effectLst/>
              </a:rPr>
              <a:t>Consegui ver minha evolução entre a semanas de dietas e exercícios</a:t>
            </a:r>
          </a:p>
          <a:p>
            <a:endParaRPr lang="pt-BR" sz="2400" b="0" dirty="0">
              <a:effectLst/>
            </a:endParaRPr>
          </a:p>
          <a:p>
            <a:r>
              <a:rPr lang="pt-BR" sz="4800" dirty="0">
                <a:solidFill>
                  <a:srgbClr val="A50021"/>
                </a:solidFill>
                <a:effectLst/>
              </a:rPr>
              <a:t>Sucesso!!!</a:t>
            </a:r>
          </a:p>
          <a:p>
            <a:endParaRPr lang="pt-BR" sz="2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85242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16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1DBFD5D-D1F8-2CA3-79FD-093D047F446E}"/>
              </a:ext>
            </a:extLst>
          </p:cNvPr>
          <p:cNvSpPr txBox="1">
            <a:spLocks/>
          </p:cNvSpPr>
          <p:nvPr/>
        </p:nvSpPr>
        <p:spPr>
          <a:xfrm>
            <a:off x="574968" y="873068"/>
            <a:ext cx="10603105" cy="4873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Como é que consigo fazer isso?</a:t>
            </a:r>
            <a:endParaRPr lang="pt-BR" sz="2400" b="0" dirty="0">
              <a:solidFill>
                <a:srgbClr val="C00000"/>
              </a:solidFill>
              <a:effectLst/>
            </a:endParaRPr>
          </a:p>
          <a:p>
            <a:endParaRPr lang="pt-BR" sz="2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54946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17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A1E6600-F060-B399-62AE-CE194C5686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30"/>
          <a:stretch/>
        </p:blipFill>
        <p:spPr>
          <a:xfrm>
            <a:off x="1666739" y="443074"/>
            <a:ext cx="8696462" cy="560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32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18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AA8C92F-91EE-FC57-EB5F-5F9C08E45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028" y="71075"/>
            <a:ext cx="9766838" cy="638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320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19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2" name="Picture 4" descr="Sem dúvidas. As cores na prática - Conceito de Estilo">
            <a:extLst>
              <a:ext uri="{FF2B5EF4-FFF2-40B4-BE49-F238E27FC236}">
                <a16:creationId xmlns:a16="http://schemas.microsoft.com/office/drawing/2014/main" id="{A40F055F-F7B2-443E-3B61-B61127A12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900" y="33830"/>
            <a:ext cx="7067675" cy="682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181DB3FD-D9B3-74E7-8661-0F55E19B7A74}"/>
              </a:ext>
            </a:extLst>
          </p:cNvPr>
          <p:cNvSpPr txBox="1">
            <a:spLocks/>
          </p:cNvSpPr>
          <p:nvPr/>
        </p:nvSpPr>
        <p:spPr>
          <a:xfrm>
            <a:off x="127200" y="798510"/>
            <a:ext cx="4248275" cy="5385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Teoria </a:t>
            </a:r>
          </a:p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das cores</a:t>
            </a:r>
          </a:p>
        </p:txBody>
      </p:sp>
    </p:spTree>
    <p:extLst>
      <p:ext uri="{BB962C8B-B14F-4D97-AF65-F5344CB8AC3E}">
        <p14:creationId xmlns:p14="http://schemas.microsoft.com/office/powerpoint/2010/main" val="1553422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1001715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Arquitetura Cliente x Servidor</a:t>
            </a: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40426E5-B557-AABF-B92C-4B4B3AF18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913" y="1986589"/>
            <a:ext cx="10439553" cy="415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10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20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52C57C07-9BA8-6BA8-972A-7EBCD46EEED3}"/>
              </a:ext>
            </a:extLst>
          </p:cNvPr>
          <p:cNvSpPr txBox="1">
            <a:spLocks/>
          </p:cNvSpPr>
          <p:nvPr/>
        </p:nvSpPr>
        <p:spPr>
          <a:xfrm>
            <a:off x="432000" y="949316"/>
            <a:ext cx="11172084" cy="5422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A50021"/>
                </a:solidFill>
                <a:effectLst/>
              </a:rPr>
              <a:t>Cuidado com exageros</a:t>
            </a:r>
          </a:p>
          <a:p>
            <a:pPr>
              <a:lnSpc>
                <a:spcPct val="100000"/>
              </a:lnSpc>
            </a:pPr>
            <a:endParaRPr lang="pt-BR" sz="2100" b="0" dirty="0">
              <a:solidFill>
                <a:srgbClr val="C00000"/>
              </a:solidFill>
              <a:effectLst/>
            </a:endParaRPr>
          </a:p>
          <a:p>
            <a:pPr>
              <a:lnSpc>
                <a:spcPct val="100000"/>
              </a:lnSpc>
            </a:pPr>
            <a:endParaRPr lang="pt-BR" sz="1700" b="0" dirty="0">
              <a:solidFill>
                <a:srgbClr val="C00000"/>
              </a:solidFill>
              <a:effectLst/>
            </a:endParaRPr>
          </a:p>
          <a:p>
            <a:r>
              <a:rPr lang="pt-BR" b="0" dirty="0">
                <a:effectLst/>
              </a:rPr>
              <a:t>Subi de novo e percebi que algo não estava dando certo, era porque meus pés não estavam bem posicionados na balança, então ela não capta direito todas aquelas informações lá da sua composição corporal. </a:t>
            </a:r>
          </a:p>
          <a:p>
            <a:r>
              <a:rPr lang="pt-BR" b="0" dirty="0">
                <a:effectLst/>
              </a:rPr>
              <a:t>Desci e subi de novo. </a:t>
            </a:r>
          </a:p>
          <a:p>
            <a:r>
              <a:rPr lang="pt-BR" b="0" dirty="0">
                <a:effectLst/>
              </a:rPr>
              <a:t>Opa, agora vai! Os números começaram a aparecer no visor da balança, mas ela ficou mostrando todos aqueles dados, incluindo o peso que eu queria tanto saber. Aqueles números ficaram ali randomizando, então se eu perdesse a primeira visualização do peso, ia ter que esperar passar todos de novo para saber se tinha emagrecido ou não. Finalmente. Ufa! 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  <a:p>
            <a:pPr algn="ctr"/>
            <a:r>
              <a:rPr lang="pt-BR" sz="7700" b="0" dirty="0">
                <a:solidFill>
                  <a:srgbClr val="A50021"/>
                </a:solidFill>
                <a:effectLst/>
              </a:rPr>
              <a:t>Menos é mais!!!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87262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21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8" name="Título 2">
            <a:extLst>
              <a:ext uri="{FF2B5EF4-FFF2-40B4-BE49-F238E27FC236}">
                <a16:creationId xmlns:a16="http://schemas.microsoft.com/office/drawing/2014/main" id="{DD351242-8E6C-14E3-A30E-E9E42229EC73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pPr marL="742950" indent="-742950">
              <a:buAutoNum type="arabicParenR"/>
            </a:pPr>
            <a:r>
              <a:rPr lang="pt-BR" dirty="0">
                <a:effectLst/>
              </a:rPr>
              <a:t>Mantenha o status visível</a:t>
            </a:r>
          </a:p>
          <a:p>
            <a:r>
              <a:rPr lang="pt-BR" b="0" dirty="0">
                <a:effectLst/>
              </a:rPr>
              <a:t>você precisa informar se u usuário sobre o que </a:t>
            </a:r>
          </a:p>
          <a:p>
            <a:r>
              <a:rPr lang="pt-BR" b="0" dirty="0">
                <a:effectLst/>
              </a:rPr>
              <a:t>está acontecendo, dizer  para onde ele está indo, como está indo ou o que vem depois.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68198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22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5" name="Título 2">
            <a:extLst>
              <a:ext uri="{FF2B5EF4-FFF2-40B4-BE49-F238E27FC236}">
                <a16:creationId xmlns:a16="http://schemas.microsoft.com/office/drawing/2014/main" id="{3C70661A-759C-6B20-FEA5-FB089613C386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pPr>
              <a:lnSpc>
                <a:spcPct val="110000"/>
              </a:lnSpc>
            </a:pPr>
            <a:r>
              <a:rPr lang="pt-BR" sz="4800" dirty="0">
                <a:effectLst/>
              </a:rPr>
              <a:t>2)Tenha proximidade com o mundo real</a:t>
            </a:r>
          </a:p>
          <a:p>
            <a:pPr>
              <a:lnSpc>
                <a:spcPct val="110000"/>
              </a:lnSpc>
            </a:pPr>
            <a:endParaRPr lang="pt-BR" sz="4800" dirty="0">
              <a:effectLst/>
            </a:endParaRPr>
          </a:p>
          <a:p>
            <a:r>
              <a:rPr lang="pt-BR" b="0" dirty="0">
                <a:effectLst/>
              </a:rPr>
              <a:t>É preciso falar a mesma língua que o seu usuário, </a:t>
            </a:r>
          </a:p>
          <a:p>
            <a:r>
              <a:rPr lang="pt-BR" b="0" dirty="0">
                <a:effectLst/>
              </a:rPr>
              <a:t>deve ser feito de forma muito natural e lógica.</a:t>
            </a:r>
          </a:p>
          <a:p>
            <a:r>
              <a:rPr lang="pt-BR" b="0" dirty="0">
                <a:effectLst/>
              </a:rPr>
              <a:t>Isso vale tanto para a escolha da comunicação, como para o uso de símbolos e outros elementos que façam parte do dia a dia das pessoas. 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10513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23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EEBA7AE5-E286-4976-3A4D-F2A5D4A969D5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5537901" cy="55569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pPr>
              <a:lnSpc>
                <a:spcPct val="110000"/>
              </a:lnSpc>
            </a:pPr>
            <a:r>
              <a:rPr lang="pt-BR" sz="4800" dirty="0">
                <a:effectLst/>
              </a:rPr>
              <a:t>Público alvo</a:t>
            </a:r>
          </a:p>
          <a:p>
            <a:pPr>
              <a:lnSpc>
                <a:spcPct val="110000"/>
              </a:lnSpc>
            </a:pPr>
            <a:endParaRPr lang="pt-BR" sz="4800" dirty="0">
              <a:effectLst/>
            </a:endParaRPr>
          </a:p>
          <a:p>
            <a:r>
              <a:rPr lang="pt-BR" b="0" dirty="0">
                <a:effectLst/>
              </a:rPr>
              <a:t>Para quem você está fazendo essa interface?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Quais os dispositivos que ele vai ter que acessar para manipular?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Vai usar o dia inteiro?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Quais são as principais atividades que serão usadas nesta interface?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</p:txBody>
      </p:sp>
      <p:pic>
        <p:nvPicPr>
          <p:cNvPr id="3" name="Picture 2" descr="O que é Público-Alvo: Exemplos e Como Definir o Seu">
            <a:extLst>
              <a:ext uri="{FF2B5EF4-FFF2-40B4-BE49-F238E27FC236}">
                <a16:creationId xmlns:a16="http://schemas.microsoft.com/office/drawing/2014/main" id="{08395C99-D11D-2654-E83A-DFCD9DA26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034" y="1983508"/>
            <a:ext cx="5781966" cy="2890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563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24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8" name="Picture 2" descr="As pessoas não sabem o que querem, até mostrarmos a elas.... Frase de Steve Jobs.">
            <a:extLst>
              <a:ext uri="{FF2B5EF4-FFF2-40B4-BE49-F238E27FC236}">
                <a16:creationId xmlns:a16="http://schemas.microsoft.com/office/drawing/2014/main" id="{835697A0-DE69-A644-B4D5-8D50C7623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622" y="939429"/>
            <a:ext cx="6868755" cy="51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818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25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865B601B-8C20-A094-434E-7D726CB92256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r>
              <a:rPr lang="pt-BR" dirty="0">
                <a:effectLst/>
              </a:rPr>
              <a:t>3) Exerça o controle, sem tirar a liberdade</a:t>
            </a:r>
          </a:p>
          <a:p>
            <a:endParaRPr lang="pt-BR" b="0" dirty="0">
              <a:effectLst/>
            </a:endParaRPr>
          </a:p>
          <a:p>
            <a:r>
              <a:rPr lang="pt-BR" sz="3200" b="0" dirty="0">
                <a:effectLst/>
              </a:rPr>
              <a:t>é importante que você direcione o usuário para ajudá-lo a cumprir com sua tarefa , mas sem tirar dele as opções de fazer o que quiser em seu site 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162289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140" y="0"/>
            <a:ext cx="10515600" cy="673965"/>
          </a:xfrm>
        </p:spPr>
        <p:txBody>
          <a:bodyPr>
            <a:normAutofit/>
          </a:bodyPr>
          <a:lstStyle/>
          <a:p>
            <a:r>
              <a:rPr lang="pt-BR" dirty="0" err="1"/>
              <a:t>FrontEnd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9285EE-9B86-463F-B476-F4DCCBA34F27}"/>
              </a:ext>
            </a:extLst>
          </p:cNvPr>
          <p:cNvSpPr/>
          <p:nvPr/>
        </p:nvSpPr>
        <p:spPr>
          <a:xfrm>
            <a:off x="0" y="871537"/>
            <a:ext cx="385763" cy="5114925"/>
          </a:xfrm>
          <a:prstGeom prst="rect">
            <a:avLst/>
          </a:prstGeom>
          <a:solidFill>
            <a:srgbClr val="A5002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pt-BR" dirty="0">
                <a:solidFill>
                  <a:srgbClr val="E3896D"/>
                </a:solidFill>
              </a:rPr>
              <a:t>Fernanda Fretes</a:t>
            </a:r>
          </a:p>
        </p:txBody>
      </p:sp>
      <p:sp>
        <p:nvSpPr>
          <p:cNvPr id="5" name="Título 2">
            <a:extLst>
              <a:ext uri="{FF2B5EF4-FFF2-40B4-BE49-F238E27FC236}">
                <a16:creationId xmlns:a16="http://schemas.microsoft.com/office/drawing/2014/main" id="{B86F3264-E5F1-47DC-8571-90C99705FAEC}"/>
              </a:ext>
            </a:extLst>
          </p:cNvPr>
          <p:cNvSpPr txBox="1">
            <a:spLocks/>
          </p:cNvSpPr>
          <p:nvPr/>
        </p:nvSpPr>
        <p:spPr>
          <a:xfrm>
            <a:off x="590425" y="871537"/>
            <a:ext cx="6244484" cy="4753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pt-BR" b="0" dirty="0">
              <a:effectLst/>
            </a:endParaRPr>
          </a:p>
        </p:txBody>
      </p:sp>
      <p:sp>
        <p:nvSpPr>
          <p:cNvPr id="7" name="Título 2">
            <a:extLst>
              <a:ext uri="{FF2B5EF4-FFF2-40B4-BE49-F238E27FC236}">
                <a16:creationId xmlns:a16="http://schemas.microsoft.com/office/drawing/2014/main" id="{8DBCE6C6-5A72-4A99-A32F-3ADC6967E5D5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r>
              <a:rPr lang="pt-BR" dirty="0">
                <a:effectLst/>
              </a:rPr>
              <a:t>4) Mantenha a consistência e os padrões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é preciso convencer o usuário das decisões que ele deve tomar. Para isso, os botões</a:t>
            </a:r>
          </a:p>
          <a:p>
            <a:r>
              <a:rPr lang="pt-BR" b="0" dirty="0">
                <a:effectLst/>
              </a:rPr>
              <a:t>que chamamos “</a:t>
            </a:r>
            <a:r>
              <a:rPr lang="pt-BR" b="0" dirty="0" err="1">
                <a:effectLst/>
              </a:rPr>
              <a:t>call</a:t>
            </a:r>
            <a:r>
              <a:rPr lang="pt-BR" b="0" dirty="0">
                <a:effectLst/>
              </a:rPr>
              <a:t> </a:t>
            </a:r>
            <a:r>
              <a:rPr lang="pt-BR" b="0" dirty="0" err="1">
                <a:effectLst/>
              </a:rPr>
              <a:t>to</a:t>
            </a:r>
            <a:r>
              <a:rPr lang="pt-BR" b="0" dirty="0">
                <a:effectLst/>
              </a:rPr>
              <a:t> </a:t>
            </a:r>
            <a:r>
              <a:rPr lang="pt-BR" b="0" dirty="0" err="1">
                <a:effectLst/>
              </a:rPr>
              <a:t>actions</a:t>
            </a:r>
            <a:r>
              <a:rPr lang="pt-BR" b="0" dirty="0">
                <a:effectLst/>
              </a:rPr>
              <a:t>” devem ter o mesmo padrão e, se possível, estarem posicionados da mesma forma sempre que aparecem para o usuário. 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Esses botões são aqueles “comprar”, “saiba mais”, “seguir” etc.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Exemplo: </a:t>
            </a:r>
          </a:p>
          <a:p>
            <a:r>
              <a:rPr lang="pt-BR" b="0" dirty="0">
                <a:effectLst/>
              </a:rPr>
              <a:t>o Instagram mantém seus botões de interação com a publicação sempre abaixo do post, alinhado à esquerda. Já ou outros botões que chamam para </a:t>
            </a:r>
          </a:p>
          <a:p>
            <a:r>
              <a:rPr lang="pt-BR" b="0" dirty="0">
                <a:effectLst/>
              </a:rPr>
              <a:t>ações como “comprar”, “seguir” ou “entrar em contato”, também seguem um padrão entre si de cor e tipografia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572838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27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41259EB-2A20-7EC6-364D-BE6F05E4F6FA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r>
              <a:rPr lang="pt-BR" dirty="0">
                <a:effectLst/>
              </a:rPr>
              <a:t>5 ) Trabalhe na prevenção de erros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é preciso entender onde e como seu usuário pode errar para, então, evitar que isso aconteça. O ideal é que seja tudo tão perfeito, que ele nem cometa erros de percurso dentro do seu site ou aplicativo.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Exemplo 1: quando estou no Google e quero fazer uma busca, ele me ajuda a não errar </a:t>
            </a:r>
          </a:p>
          <a:p>
            <a:r>
              <a:rPr lang="pt-BR" b="0" dirty="0">
                <a:effectLst/>
              </a:rPr>
              <a:t>em dois momentos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Primeiro: quando dá sugestões de palavras ou expressões enquanto digito.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Segunda:  quando ele corrige uma palavra que digitei errado.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832683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28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FD328BA-1474-9E0D-3B94-9DBE2ADC79D1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r>
              <a:rPr lang="pt-BR" dirty="0">
                <a:effectLst/>
              </a:rPr>
              <a:t>6) Crie o reconhecimento</a:t>
            </a:r>
          </a:p>
          <a:p>
            <a:endParaRPr lang="pt-BR" sz="3600" b="0" dirty="0">
              <a:effectLst/>
            </a:endParaRPr>
          </a:p>
          <a:p>
            <a:r>
              <a:rPr lang="pt-BR" sz="3600" b="0" dirty="0">
                <a:effectLst/>
              </a:rPr>
              <a:t>Seu usuário nem sempre vai decorar o caminho </a:t>
            </a:r>
          </a:p>
          <a:p>
            <a:r>
              <a:rPr lang="pt-BR" sz="3600" b="0" dirty="0">
                <a:effectLst/>
              </a:rPr>
              <a:t>que ele fez para chegar a um determinado produto ou página de interesse. Então, é sua obrigação deixar bem visível esse passo a passo, para que ele navegue e refaça seu caminho sem problemas, quando quiser.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934528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29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A57F9454-B93B-03B0-99E3-C2032B7CC43C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pPr marL="742950" indent="-742950">
              <a:buAutoNum type="arabicParenR" startAt="7"/>
            </a:pPr>
            <a:r>
              <a:rPr lang="pt-BR" dirty="0">
                <a:effectLst/>
              </a:rPr>
              <a:t>Flexibilidade e eficiência de uso</a:t>
            </a:r>
          </a:p>
          <a:p>
            <a:endParaRPr lang="pt-BR" b="0" dirty="0">
              <a:effectLst/>
            </a:endParaRPr>
          </a:p>
          <a:p>
            <a:r>
              <a:rPr lang="pt-BR" sz="3900" b="0" dirty="0">
                <a:effectLst/>
              </a:rPr>
              <a:t>O seu site pode ser acessado por pessoas com perfis diferentes. </a:t>
            </a:r>
          </a:p>
          <a:p>
            <a:r>
              <a:rPr lang="pt-BR" sz="3900" b="0" dirty="0">
                <a:effectLst/>
              </a:rPr>
              <a:t>Por mais que o seu produto tenha um público definido, dentre eles podem existir pessoas mais ou menos experientes no uso de sites e aplicativos. Pensando nisso, a usabilidade deve ser boa para qualquer pessoa que resolver acessar seu produto. 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47846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1001715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Arquitetura Cliente x Servidor</a:t>
            </a: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23BE97E-4168-8B18-DA56-B669B73A6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973" y="1719627"/>
            <a:ext cx="7430054" cy="430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2232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30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03AC1CF-FB4D-2398-7540-EF7DAC0D99F8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dirty="0">
              <a:effectLst/>
            </a:endParaRPr>
          </a:p>
          <a:p>
            <a:r>
              <a:rPr lang="pt-BR" sz="5600" dirty="0">
                <a:effectLst/>
              </a:rPr>
              <a:t>8)Design minimalista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As telas do seu produto precisam ser simples e conter </a:t>
            </a:r>
          </a:p>
          <a:p>
            <a:r>
              <a:rPr lang="pt-BR" b="0" dirty="0">
                <a:effectLst/>
              </a:rPr>
              <a:t>somente o que o usuário realmente precisa saber ou fazer. </a:t>
            </a:r>
          </a:p>
          <a:p>
            <a:r>
              <a:rPr lang="pt-BR" b="0" dirty="0">
                <a:effectLst/>
              </a:rPr>
              <a:t>Quanto mais informação desnecessária, maiores são as chances das pessoas se perderem e não conseguirem </a:t>
            </a:r>
          </a:p>
          <a:p>
            <a:r>
              <a:rPr lang="pt-BR" b="0" dirty="0">
                <a:effectLst/>
              </a:rPr>
              <a:t>cumprir com o objetivo delas.</a:t>
            </a:r>
          </a:p>
          <a:p>
            <a:r>
              <a:rPr lang="pt-BR" b="0" dirty="0">
                <a:effectLst/>
              </a:rPr>
              <a:t> </a:t>
            </a:r>
          </a:p>
          <a:p>
            <a:r>
              <a:rPr lang="pt-BR" b="0" dirty="0">
                <a:effectLst/>
              </a:rPr>
              <a:t>Lembra da história da balança? É por aí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884816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31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6B85E54D-7494-1811-9208-465CDDD08C91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r>
              <a:rPr lang="pt-BR" dirty="0">
                <a:effectLst/>
              </a:rPr>
              <a:t>9 ) Ajude a reconhecer , diagnosticar e consertar erros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Usuário pode encontrar obstáculos para cumprir sua tarefa usando seu produto. </a:t>
            </a:r>
          </a:p>
          <a:p>
            <a:r>
              <a:rPr lang="pt-BR" b="0" dirty="0">
                <a:effectLst/>
              </a:rPr>
              <a:t>Então, é importante que as mensagens de erro sejam claras, de maneira que as pessoas consigam consertar rapidamente o erro cometido</a:t>
            </a:r>
          </a:p>
          <a:p>
            <a:r>
              <a:rPr lang="pt-BR" b="0" dirty="0">
                <a:effectLst/>
              </a:rPr>
              <a:t>e, assim, seguir adiante.</a:t>
            </a:r>
          </a:p>
          <a:p>
            <a:endParaRPr lang="pt-BR" b="0" dirty="0">
              <a:effectLst/>
            </a:endParaRPr>
          </a:p>
          <a:p>
            <a:r>
              <a:rPr lang="pt-BR" dirty="0">
                <a:effectLst/>
              </a:rPr>
              <a:t>Exemplo</a:t>
            </a:r>
            <a:r>
              <a:rPr lang="pt-BR" b="0" dirty="0">
                <a:effectLst/>
              </a:rPr>
              <a:t>: </a:t>
            </a:r>
          </a:p>
          <a:p>
            <a:r>
              <a:rPr lang="pt-BR" b="0" dirty="0">
                <a:effectLst/>
              </a:rPr>
              <a:t>quando tentei fazer um cadastro no </a:t>
            </a:r>
            <a:r>
              <a:rPr lang="pt-BR" b="0" dirty="0" err="1">
                <a:effectLst/>
              </a:rPr>
              <a:t>iFood</a:t>
            </a:r>
            <a:r>
              <a:rPr lang="pt-BR" b="0" dirty="0">
                <a:effectLst/>
              </a:rPr>
              <a:t> para pedir uma feijoada no sábado (aos sábados não faço </a:t>
            </a:r>
          </a:p>
          <a:p>
            <a:r>
              <a:rPr lang="pt-BR" b="0" dirty="0">
                <a:effectLst/>
              </a:rPr>
              <a:t>dieta), digitei errado meu e-mail, e logo apareceu uma mensagem de  erro, sinalizando o que e onde deveria consertar meu erro para seguir com meu pedido.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956387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32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r>
              <a:rPr lang="pt-BR" dirty="0">
                <a:effectLst/>
              </a:rPr>
              <a:t>10) Documentação e ajuda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o ideal é que tudo em seu site ou aplicativo possa </a:t>
            </a:r>
          </a:p>
          <a:p>
            <a:r>
              <a:rPr lang="pt-BR" b="0" dirty="0">
                <a:effectLst/>
              </a:rPr>
              <a:t>ser feito de forma bem intuitiva, mas em alguns casos é preciso oferecer informação </a:t>
            </a:r>
          </a:p>
          <a:p>
            <a:r>
              <a:rPr lang="pt-BR" b="0" dirty="0">
                <a:effectLst/>
              </a:rPr>
              <a:t>ou ajuda para seus usuários. </a:t>
            </a:r>
          </a:p>
          <a:p>
            <a:r>
              <a:rPr lang="pt-BR" b="0" dirty="0">
                <a:effectLst/>
              </a:rPr>
              <a:t>Isso amenizará qualquer impacto que uma dúvida possa ter quando ele pretende concluir alguma tarefa.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373978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33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715399" y="741782"/>
            <a:ext cx="11172084" cy="28886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UX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endParaRPr lang="pt-BR" b="0" dirty="0">
              <a:effectLst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00BCC71-4140-E669-F882-46F44FBC2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797"/>
          <a:stretch/>
        </p:blipFill>
        <p:spPr>
          <a:xfrm>
            <a:off x="933379" y="2304661"/>
            <a:ext cx="8733277" cy="132579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7F1844C-41DE-C79A-9F85-34202AC46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065" y="3731481"/>
            <a:ext cx="9510584" cy="134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9764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34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715399" y="741783"/>
            <a:ext cx="11044601" cy="1763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UI</a:t>
            </a:r>
          </a:p>
          <a:p>
            <a:endParaRPr lang="pt-BR" b="0" dirty="0">
              <a:effectLst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00BCC71-4140-E669-F882-46F44FBC2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851"/>
          <a:stretch/>
        </p:blipFill>
        <p:spPr>
          <a:xfrm>
            <a:off x="952039" y="2014875"/>
            <a:ext cx="8733277" cy="112510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6B5D3CB-092F-6B19-037F-23E5EB103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912" y="3256070"/>
            <a:ext cx="9205758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3656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35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715399" y="741783"/>
            <a:ext cx="11044601" cy="1763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UI</a:t>
            </a:r>
          </a:p>
          <a:p>
            <a:endParaRPr lang="pt-BR" b="0" dirty="0">
              <a:effectLst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00BCC71-4140-E669-F882-46F44FBC2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851"/>
          <a:stretch/>
        </p:blipFill>
        <p:spPr>
          <a:xfrm>
            <a:off x="952039" y="2014875"/>
            <a:ext cx="8733277" cy="112510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6B5D3CB-092F-6B19-037F-23E5EB103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912" y="3256070"/>
            <a:ext cx="9205758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890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36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715399" y="741783"/>
            <a:ext cx="11044601" cy="1763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Protótipo</a:t>
            </a:r>
          </a:p>
          <a:p>
            <a:endParaRPr lang="pt-BR" b="0" dirty="0">
              <a:effectLst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E911E13-80F8-629E-2879-1DB2B5AD3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19" y="2143748"/>
            <a:ext cx="11044601" cy="322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575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37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332844" y="468805"/>
            <a:ext cx="11044601" cy="1763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Protótipo</a:t>
            </a:r>
          </a:p>
          <a:p>
            <a:endParaRPr lang="pt-BR" b="0" dirty="0">
              <a:effectLst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9C98CAA-6866-9BB8-AE28-6A0D58BDE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027" y="1350591"/>
            <a:ext cx="7971198" cy="498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06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4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1001715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 que é o </a:t>
            </a:r>
            <a:r>
              <a:rPr lang="pt-BR" sz="3500" dirty="0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FrontEnd</a:t>
            </a:r>
            <a:endParaRPr lang="pt-BR" sz="3500" dirty="0">
              <a:solidFill>
                <a:srgbClr val="C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0A755BB-861B-B81A-FAB8-DFAA33EA70FB}"/>
              </a:ext>
            </a:extLst>
          </p:cNvPr>
          <p:cNvSpPr txBox="1">
            <a:spLocks/>
          </p:cNvSpPr>
          <p:nvPr/>
        </p:nvSpPr>
        <p:spPr>
          <a:xfrm>
            <a:off x="432000" y="1345071"/>
            <a:ext cx="11277600" cy="5114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front-</a:t>
            </a:r>
            <a:r>
              <a:rPr lang="pt-BR" sz="2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 uma área da programação que se dedica a criar a parte visual e interativa de um site, aplicativo ou software. É o que o usuário vê e usa quando acessa uma plataforma digital. Por exemplo, quando você entra no Instagram, é o que permite que você veja as fotos, os vídeos, os comentários, as curtidas e os botões de ação. </a:t>
            </a:r>
          </a:p>
        </p:txBody>
      </p:sp>
    </p:spTree>
    <p:extLst>
      <p:ext uri="{BB962C8B-B14F-4D97-AF65-F5344CB8AC3E}">
        <p14:creationId xmlns:p14="http://schemas.microsoft.com/office/powerpoint/2010/main" val="1288845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5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1001715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trindade do Front</a:t>
            </a: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0A755BB-861B-B81A-FAB8-DFAA33EA70FB}"/>
              </a:ext>
            </a:extLst>
          </p:cNvPr>
          <p:cNvSpPr txBox="1">
            <a:spLocks/>
          </p:cNvSpPr>
          <p:nvPr/>
        </p:nvSpPr>
        <p:spPr>
          <a:xfrm>
            <a:off x="5371264" y="1327741"/>
            <a:ext cx="6468963" cy="4740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Esse trabalho é feito com linguagens como </a:t>
            </a:r>
            <a:r>
              <a:rPr lang="pt-BR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HTML, CSS e </a:t>
            </a:r>
            <a:r>
              <a:rPr lang="pt-BR" sz="2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que permitem criar elementos gráficos, estilos, animações e funcionalidades.</a:t>
            </a:r>
          </a:p>
          <a:p>
            <a:endParaRPr lang="pt-BR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pt-BR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 a linguagem que define a estrutura e o conteúdo da página, o </a:t>
            </a:r>
            <a:r>
              <a:rPr lang="pt-BR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 a linguagem que define o visual e o layout da página, e o </a:t>
            </a:r>
            <a:r>
              <a:rPr lang="pt-BR" sz="2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 a linguagem que define o comportamento e a interação da página.  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D01AC34-5D82-B553-FD24-93DD214F7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46" y="2599282"/>
            <a:ext cx="4808637" cy="281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17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6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636951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Gráfico?</a:t>
            </a: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0A755BB-861B-B81A-FAB8-DFAA33EA70FB}"/>
              </a:ext>
            </a:extLst>
          </p:cNvPr>
          <p:cNvSpPr txBox="1">
            <a:spLocks/>
          </p:cNvSpPr>
          <p:nvPr/>
        </p:nvSpPr>
        <p:spPr>
          <a:xfrm>
            <a:off x="432000" y="852951"/>
            <a:ext cx="11184612" cy="1847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Forma de expressar uma ideia, um conceito, uma informação, a sensação por meio de imagens, formas gráficas.</a:t>
            </a:r>
          </a:p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Une função e formas, para a solução de problemas.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7CE0887-8737-C5B1-CF67-6AA5630F1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254" y="2517929"/>
            <a:ext cx="7233491" cy="406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196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7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DF8CA322-7D55-38B8-3B73-BF3A61B019DF}"/>
              </a:ext>
            </a:extLst>
          </p:cNvPr>
          <p:cNvSpPr txBox="1">
            <a:spLocks/>
          </p:cNvSpPr>
          <p:nvPr/>
        </p:nvSpPr>
        <p:spPr>
          <a:xfrm>
            <a:off x="1443740" y="673965"/>
            <a:ext cx="9144000" cy="5043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Quais são os conceitos necessários para que </a:t>
            </a:r>
            <a:r>
              <a:rPr lang="pt-BR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conseguamos</a:t>
            </a:r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construir uma interface de sucesso?</a:t>
            </a:r>
          </a:p>
        </p:txBody>
      </p:sp>
    </p:spTree>
    <p:extLst>
      <p:ext uri="{BB962C8B-B14F-4D97-AF65-F5344CB8AC3E}">
        <p14:creationId xmlns:p14="http://schemas.microsoft.com/office/powerpoint/2010/main" val="3897372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8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3" name="Picture 2" descr="Por que e como organizar um debate em sala de aula? | Filosofia na Escola">
            <a:extLst>
              <a:ext uri="{FF2B5EF4-FFF2-40B4-BE49-F238E27FC236}">
                <a16:creationId xmlns:a16="http://schemas.microsoft.com/office/drawing/2014/main" id="{B5028BFB-8658-EA03-477D-FC3A218ED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31" y="871537"/>
            <a:ext cx="9753600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121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9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FE8F098-A479-654D-0369-5BA060FCE58F}"/>
              </a:ext>
            </a:extLst>
          </p:cNvPr>
          <p:cNvSpPr txBox="1">
            <a:spLocks/>
          </p:cNvSpPr>
          <p:nvPr/>
        </p:nvSpPr>
        <p:spPr>
          <a:xfrm>
            <a:off x="1443740" y="673965"/>
            <a:ext cx="9144000" cy="5043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0" dirty="0">
                <a:effectLst/>
              </a:rPr>
              <a:t>Uma palavra chave </a:t>
            </a:r>
            <a:r>
              <a:rPr lang="pt-BR" sz="6600" b="0" dirty="0">
                <a:solidFill>
                  <a:srgbClr val="C00000"/>
                </a:solidFill>
                <a:effectLst/>
              </a:rPr>
              <a:t>“</a:t>
            </a:r>
            <a:r>
              <a:rPr lang="pt-BR" sz="7200" dirty="0">
                <a:solidFill>
                  <a:srgbClr val="C00000"/>
                </a:solidFill>
                <a:effectLst/>
              </a:rPr>
              <a:t>Usabilidade”</a:t>
            </a:r>
          </a:p>
          <a:p>
            <a:endParaRPr lang="pt-BR" b="0" dirty="0">
              <a:effectLst/>
            </a:endParaRPr>
          </a:p>
          <a:p>
            <a:r>
              <a:rPr lang="pt-BR" sz="2800" b="0" dirty="0">
                <a:effectLst/>
              </a:rPr>
              <a:t>Temos ainda 5 conceitos básicos que devemos cumprir no nosso desenvolvimento. </a:t>
            </a:r>
          </a:p>
        </p:txBody>
      </p:sp>
    </p:spTree>
    <p:extLst>
      <p:ext uri="{BB962C8B-B14F-4D97-AF65-F5344CB8AC3E}">
        <p14:creationId xmlns:p14="http://schemas.microsoft.com/office/powerpoint/2010/main" val="2487804485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Vermelho Laranja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358_TF16411250.potx" id="{675E8371-EC70-4345-8B64-A71003B56298}" vid="{0F92AA19-00D6-4C71-B13F-219D7994A0B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72CE56F4F40174CB47FEABC9A3DABA4" ma:contentTypeVersion="4" ma:contentTypeDescription="Crie um novo documento." ma:contentTypeScope="" ma:versionID="f8335577988e42a3c483a14cd00db35d">
  <xsd:schema xmlns:xsd="http://www.w3.org/2001/XMLSchema" xmlns:xs="http://www.w3.org/2001/XMLSchema" xmlns:p="http://schemas.microsoft.com/office/2006/metadata/properties" xmlns:ns2="255cf952-2304-441f-97ad-ebd787bf4d3f" targetNamespace="http://schemas.microsoft.com/office/2006/metadata/properties" ma:root="true" ma:fieldsID="633a3249407e2d2178300eff306292ca" ns2:_="">
    <xsd:import namespace="255cf952-2304-441f-97ad-ebd787bf4d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cf952-2304-441f-97ad-ebd787bf4d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B7FEC52-463E-4E76-9B73-715F2C30FB34}"/>
</file>

<file path=customXml/itemProps2.xml><?xml version="1.0" encoding="utf-8"?>
<ds:datastoreItem xmlns:ds="http://schemas.openxmlformats.org/officeDocument/2006/customXml" ds:itemID="{EB2218FC-8412-44B9-9E82-D51F1F531141}">
  <ds:schemaRefs>
    <ds:schemaRef ds:uri="http://purl.org/dc/elements/1.1/"/>
    <ds:schemaRef ds:uri="http://schemas.microsoft.com/sharepoint/v3"/>
    <ds:schemaRef ds:uri="http://schemas.microsoft.com/office/2006/documentManagement/types"/>
    <ds:schemaRef ds:uri="fb0879af-3eba-417a-a55a-ffe6dcd6ca77"/>
    <ds:schemaRef ds:uri="http://schemas.microsoft.com/office/2006/metadata/properties"/>
    <ds:schemaRef ds:uri="http://schemas.microsoft.com/office/infopath/2007/PartnerControls"/>
    <ds:schemaRef ds:uri="6dc4bcd6-49db-4c07-9060-8acfc67cef9f"/>
    <ds:schemaRef ds:uri="http://www.w3.org/XML/1998/namespace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043C34B-0794-4DF6-9041-7B0237ACD268}"/>
</file>

<file path=docProps/app.xml><?xml version="1.0" encoding="utf-8"?>
<Properties xmlns="http://schemas.openxmlformats.org/officeDocument/2006/extended-properties" xmlns:vt="http://schemas.openxmlformats.org/officeDocument/2006/docPropsVTypes">
  <Template>{8BC5A152-D1DA-4E65-9C9B-368BD7F81D9C}tf16411250_win32</Template>
  <TotalTime>102</TotalTime>
  <Words>1418</Words>
  <Application>Microsoft Office PowerPoint</Application>
  <PresentationFormat>Widescreen</PresentationFormat>
  <Paragraphs>230</Paragraphs>
  <Slides>37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44" baseType="lpstr">
      <vt:lpstr>Arial</vt:lpstr>
      <vt:lpstr>Calibri</vt:lpstr>
      <vt:lpstr>Cambria</vt:lpstr>
      <vt:lpstr>Candara</vt:lpstr>
      <vt:lpstr>Corbel</vt:lpstr>
      <vt:lpstr>Times New Roman</vt:lpstr>
      <vt:lpstr>Personalizado</vt:lpstr>
      <vt:lpstr>Programação 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Nanda Fretes</dc:creator>
  <cp:lastModifiedBy>Nanda Fretes</cp:lastModifiedBy>
  <cp:revision>3</cp:revision>
  <dcterms:created xsi:type="dcterms:W3CDTF">2024-06-11T13:39:06Z</dcterms:created>
  <dcterms:modified xsi:type="dcterms:W3CDTF">2024-07-30T10:20:19Z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0x010100472CE56F4F40174CB47FEABC9A3DABA4</vt:lpwstr>
  </property>
</Properties>
</file>